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4" r:id="rId3"/>
    <p:sldId id="265" r:id="rId4"/>
    <p:sldId id="290" r:id="rId5"/>
    <p:sldId id="291" r:id="rId6"/>
    <p:sldId id="285" r:id="rId7"/>
    <p:sldId id="277" r:id="rId8"/>
    <p:sldId id="278" r:id="rId9"/>
    <p:sldId id="279" r:id="rId10"/>
    <p:sldId id="287" r:id="rId11"/>
    <p:sldId id="288" r:id="rId12"/>
    <p:sldId id="289" r:id="rId13"/>
    <p:sldId id="280" r:id="rId14"/>
    <p:sldId id="284" r:id="rId15"/>
    <p:sldId id="281" r:id="rId16"/>
    <p:sldId id="292" r:id="rId17"/>
    <p:sldId id="293" r:id="rId18"/>
    <p:sldId id="282" r:id="rId19"/>
    <p:sldId id="283" r:id="rId20"/>
    <p:sldId id="266" r:id="rId21"/>
    <p:sldId id="294" r:id="rId22"/>
    <p:sldId id="270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kos Sáhó" initials="ÁS" lastIdx="2" clrIdx="0">
    <p:extLst>
      <p:ext uri="{19B8F6BF-5375-455C-9EA6-DF929625EA0E}">
        <p15:presenceInfo xmlns:p15="http://schemas.microsoft.com/office/powerpoint/2012/main" userId="a08c4c4fea9b97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91B"/>
    <a:srgbClr val="417624"/>
    <a:srgbClr val="4E8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79238" autoAdjust="0"/>
  </p:normalViewPr>
  <p:slideViewPr>
    <p:cSldViewPr snapToGrid="0">
      <p:cViewPr varScale="1">
        <p:scale>
          <a:sx n="88" d="100"/>
          <a:sy n="88" d="100"/>
        </p:scale>
        <p:origin x="42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8553A-15D8-4F7A-8F86-A24DB5F86F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742B122-61EE-449F-8BB0-74A03D42AEED}">
      <dgm:prSet phldrT="[Szöveg]"/>
      <dgm:spPr>
        <a:solidFill>
          <a:srgbClr val="00B050"/>
        </a:solidFill>
      </dgm:spPr>
      <dgm:t>
        <a:bodyPr/>
        <a:lstStyle/>
        <a:p>
          <a:r>
            <a:rPr lang="hu-HU" dirty="0" smtClean="0"/>
            <a:t>ADAT</a:t>
          </a:r>
          <a:endParaRPr lang="hu-HU" dirty="0"/>
        </a:p>
      </dgm:t>
    </dgm:pt>
    <dgm:pt modelId="{AE64FB15-A804-4A3D-8CE4-1407B10121B3}" type="parTrans" cxnId="{AC421385-8068-4E63-9037-903529AC94FA}">
      <dgm:prSet/>
      <dgm:spPr/>
      <dgm:t>
        <a:bodyPr/>
        <a:lstStyle/>
        <a:p>
          <a:endParaRPr lang="hu-HU"/>
        </a:p>
      </dgm:t>
    </dgm:pt>
    <dgm:pt modelId="{7EF6B3EB-5B12-4009-AADF-C92ED186C4E4}" type="sibTrans" cxnId="{AC421385-8068-4E63-9037-903529AC94FA}">
      <dgm:prSet/>
      <dgm:spPr/>
      <dgm:t>
        <a:bodyPr/>
        <a:lstStyle/>
        <a:p>
          <a:endParaRPr lang="hu-HU"/>
        </a:p>
      </dgm:t>
    </dgm:pt>
    <dgm:pt modelId="{52FF321F-4E26-4094-8728-81543F88FB85}">
      <dgm:prSet phldrT="[Szöveg]"/>
      <dgm:spPr>
        <a:solidFill>
          <a:srgbClr val="00B050"/>
        </a:solidFill>
      </dgm:spPr>
      <dgm:t>
        <a:bodyPr/>
        <a:lstStyle/>
        <a:p>
          <a:r>
            <a:rPr lang="hu-HU" dirty="0" smtClean="0"/>
            <a:t>INFORMÁCIÓ</a:t>
          </a:r>
          <a:endParaRPr lang="hu-HU" dirty="0"/>
        </a:p>
      </dgm:t>
    </dgm:pt>
    <dgm:pt modelId="{AC2C5740-6D74-42B8-963A-45F4D7553230}" type="parTrans" cxnId="{B438E85E-D7BF-4206-A476-9F702126C455}">
      <dgm:prSet/>
      <dgm:spPr/>
      <dgm:t>
        <a:bodyPr/>
        <a:lstStyle/>
        <a:p>
          <a:endParaRPr lang="hu-HU"/>
        </a:p>
      </dgm:t>
    </dgm:pt>
    <dgm:pt modelId="{A0A76164-72D9-48D3-B64C-7D8EFEC1BFB3}" type="sibTrans" cxnId="{B438E85E-D7BF-4206-A476-9F702126C455}">
      <dgm:prSet/>
      <dgm:spPr/>
      <dgm:t>
        <a:bodyPr/>
        <a:lstStyle/>
        <a:p>
          <a:endParaRPr lang="hu-HU"/>
        </a:p>
      </dgm:t>
    </dgm:pt>
    <dgm:pt modelId="{2C79F2C4-F3C9-4BE6-9388-62895780F585}">
      <dgm:prSet phldrT="[Szöveg]"/>
      <dgm:spPr>
        <a:solidFill>
          <a:srgbClr val="00B050"/>
        </a:solidFill>
      </dgm:spPr>
      <dgm:t>
        <a:bodyPr/>
        <a:lstStyle/>
        <a:p>
          <a:r>
            <a:rPr lang="hu-HU" dirty="0" smtClean="0"/>
            <a:t>AUTOMATIZÁCIÓ</a:t>
          </a:r>
          <a:endParaRPr lang="hu-HU" dirty="0"/>
        </a:p>
      </dgm:t>
    </dgm:pt>
    <dgm:pt modelId="{A8FD0BE4-DA93-4F62-BFF0-68F8ADC582CA}" type="parTrans" cxnId="{3D5A3B91-1D4D-459E-98CD-DF5DBF6313F1}">
      <dgm:prSet/>
      <dgm:spPr/>
      <dgm:t>
        <a:bodyPr/>
        <a:lstStyle/>
        <a:p>
          <a:endParaRPr lang="hu-HU"/>
        </a:p>
      </dgm:t>
    </dgm:pt>
    <dgm:pt modelId="{85325813-86F7-4B18-B6E5-7692C2C1D676}" type="sibTrans" cxnId="{3D5A3B91-1D4D-459E-98CD-DF5DBF6313F1}">
      <dgm:prSet/>
      <dgm:spPr/>
      <dgm:t>
        <a:bodyPr/>
        <a:lstStyle/>
        <a:p>
          <a:endParaRPr lang="hu-HU"/>
        </a:p>
      </dgm:t>
    </dgm:pt>
    <dgm:pt modelId="{60C302ED-7793-40F0-8EF9-882A7DDE728B}">
      <dgm:prSet/>
      <dgm:spPr>
        <a:solidFill>
          <a:srgbClr val="00B050"/>
        </a:solidFill>
      </dgm:spPr>
      <dgm:t>
        <a:bodyPr/>
        <a:lstStyle/>
        <a:p>
          <a:r>
            <a:rPr lang="hu-HU" dirty="0" smtClean="0"/>
            <a:t>ALGORITMUS</a:t>
          </a:r>
          <a:endParaRPr lang="hu-HU" dirty="0"/>
        </a:p>
      </dgm:t>
    </dgm:pt>
    <dgm:pt modelId="{934021E3-33FB-4F69-B667-21CA98A5CCE4}" type="parTrans" cxnId="{4B28343D-D5F0-4697-BF5F-3A5AB08105C1}">
      <dgm:prSet/>
      <dgm:spPr/>
      <dgm:t>
        <a:bodyPr/>
        <a:lstStyle/>
        <a:p>
          <a:endParaRPr lang="hu-HU"/>
        </a:p>
      </dgm:t>
    </dgm:pt>
    <dgm:pt modelId="{366889E7-42AB-405D-96D7-FA131916583D}" type="sibTrans" cxnId="{4B28343D-D5F0-4697-BF5F-3A5AB08105C1}">
      <dgm:prSet/>
      <dgm:spPr/>
      <dgm:t>
        <a:bodyPr/>
        <a:lstStyle/>
        <a:p>
          <a:endParaRPr lang="hu-HU"/>
        </a:p>
      </dgm:t>
    </dgm:pt>
    <dgm:pt modelId="{D361131C-7448-4647-BFE1-277C4BB844D1}" type="pres">
      <dgm:prSet presAssocID="{F888553A-15D8-4F7A-8F86-A24DB5F86F27}" presName="Name0" presStyleCnt="0">
        <dgm:presLayoutVars>
          <dgm:dir/>
          <dgm:resizeHandles val="exact"/>
        </dgm:presLayoutVars>
      </dgm:prSet>
      <dgm:spPr/>
    </dgm:pt>
    <dgm:pt modelId="{DD5963B2-4452-4685-A880-41E75DD3DAD0}" type="pres">
      <dgm:prSet presAssocID="{6742B122-61EE-449F-8BB0-74A03D42AEED}" presName="node" presStyleLbl="node1" presStyleIdx="0" presStyleCnt="4" custLinFactNeighborX="3561" custLinFactNeighborY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9614FE-BB63-475B-9959-45A914159274}" type="pres">
      <dgm:prSet presAssocID="{7EF6B3EB-5B12-4009-AADF-C92ED186C4E4}" presName="sibTrans" presStyleLbl="sibTrans2D1" presStyleIdx="0" presStyleCnt="3"/>
      <dgm:spPr/>
      <dgm:t>
        <a:bodyPr/>
        <a:lstStyle/>
        <a:p>
          <a:endParaRPr lang="hu-HU"/>
        </a:p>
      </dgm:t>
    </dgm:pt>
    <dgm:pt modelId="{A3BC8278-CEED-4983-A24D-D7051E54A7AC}" type="pres">
      <dgm:prSet presAssocID="{7EF6B3EB-5B12-4009-AADF-C92ED186C4E4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BCA224B7-BBF5-4647-A990-159BE34D5B2B}" type="pres">
      <dgm:prSet presAssocID="{52FF321F-4E26-4094-8728-81543F88FB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1E0D00-90DB-4A3A-A483-433F1CB0A66B}" type="pres">
      <dgm:prSet presAssocID="{A0A76164-72D9-48D3-B64C-7D8EFEC1BFB3}" presName="sibTrans" presStyleLbl="sibTrans2D1" presStyleIdx="1" presStyleCnt="3"/>
      <dgm:spPr/>
      <dgm:t>
        <a:bodyPr/>
        <a:lstStyle/>
        <a:p>
          <a:endParaRPr lang="hu-HU"/>
        </a:p>
      </dgm:t>
    </dgm:pt>
    <dgm:pt modelId="{5FB97C41-7C98-480B-91A1-218F14B0620B}" type="pres">
      <dgm:prSet presAssocID="{A0A76164-72D9-48D3-B64C-7D8EFEC1BFB3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E124D5F2-AF80-4B56-8607-0CBC481FA2EC}" type="pres">
      <dgm:prSet presAssocID="{60C302ED-7793-40F0-8EF9-882A7DDE72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3ECD70-6173-466B-8A41-6DDA94C71424}" type="pres">
      <dgm:prSet presAssocID="{366889E7-42AB-405D-96D7-FA131916583D}" presName="sibTrans" presStyleLbl="sibTrans2D1" presStyleIdx="2" presStyleCnt="3"/>
      <dgm:spPr/>
      <dgm:t>
        <a:bodyPr/>
        <a:lstStyle/>
        <a:p>
          <a:endParaRPr lang="hu-HU"/>
        </a:p>
      </dgm:t>
    </dgm:pt>
    <dgm:pt modelId="{590E3B5B-E4D1-4DF7-891F-5357308FDD54}" type="pres">
      <dgm:prSet presAssocID="{366889E7-42AB-405D-96D7-FA131916583D}" presName="connectorText" presStyleLbl="sibTrans2D1" presStyleIdx="2" presStyleCnt="3"/>
      <dgm:spPr/>
      <dgm:t>
        <a:bodyPr/>
        <a:lstStyle/>
        <a:p>
          <a:endParaRPr lang="hu-HU"/>
        </a:p>
      </dgm:t>
    </dgm:pt>
    <dgm:pt modelId="{236B1EEF-4B13-4A53-B58A-7ED0FA78637C}" type="pres">
      <dgm:prSet presAssocID="{2C79F2C4-F3C9-4BE6-9388-62895780F5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CB03209-EC0C-45D6-AAFB-A86A7B96553D}" type="presOf" srcId="{A0A76164-72D9-48D3-B64C-7D8EFEC1BFB3}" destId="{5FB97C41-7C98-480B-91A1-218F14B0620B}" srcOrd="1" destOrd="0" presId="urn:microsoft.com/office/officeart/2005/8/layout/process1"/>
    <dgm:cxn modelId="{FADF8832-EF33-4F1B-8EB2-92F896B7CE79}" type="presOf" srcId="{60C302ED-7793-40F0-8EF9-882A7DDE728B}" destId="{E124D5F2-AF80-4B56-8607-0CBC481FA2EC}" srcOrd="0" destOrd="0" presId="urn:microsoft.com/office/officeart/2005/8/layout/process1"/>
    <dgm:cxn modelId="{B438E85E-D7BF-4206-A476-9F702126C455}" srcId="{F888553A-15D8-4F7A-8F86-A24DB5F86F27}" destId="{52FF321F-4E26-4094-8728-81543F88FB85}" srcOrd="1" destOrd="0" parTransId="{AC2C5740-6D74-42B8-963A-45F4D7553230}" sibTransId="{A0A76164-72D9-48D3-B64C-7D8EFEC1BFB3}"/>
    <dgm:cxn modelId="{15C54A39-6BED-475E-9012-C09ACAFEB28A}" type="presOf" srcId="{366889E7-42AB-405D-96D7-FA131916583D}" destId="{163ECD70-6173-466B-8A41-6DDA94C71424}" srcOrd="0" destOrd="0" presId="urn:microsoft.com/office/officeart/2005/8/layout/process1"/>
    <dgm:cxn modelId="{AC421385-8068-4E63-9037-903529AC94FA}" srcId="{F888553A-15D8-4F7A-8F86-A24DB5F86F27}" destId="{6742B122-61EE-449F-8BB0-74A03D42AEED}" srcOrd="0" destOrd="0" parTransId="{AE64FB15-A804-4A3D-8CE4-1407B10121B3}" sibTransId="{7EF6B3EB-5B12-4009-AADF-C92ED186C4E4}"/>
    <dgm:cxn modelId="{D0BC37B8-F8F7-4966-A324-34730319C0D5}" type="presOf" srcId="{7EF6B3EB-5B12-4009-AADF-C92ED186C4E4}" destId="{A3BC8278-CEED-4983-A24D-D7051E54A7AC}" srcOrd="1" destOrd="0" presId="urn:microsoft.com/office/officeart/2005/8/layout/process1"/>
    <dgm:cxn modelId="{11546317-3D29-478F-AA3D-8E96DC18AEDC}" type="presOf" srcId="{366889E7-42AB-405D-96D7-FA131916583D}" destId="{590E3B5B-E4D1-4DF7-891F-5357308FDD54}" srcOrd="1" destOrd="0" presId="urn:microsoft.com/office/officeart/2005/8/layout/process1"/>
    <dgm:cxn modelId="{510E69B9-9E31-45CC-B151-20ED752B9E92}" type="presOf" srcId="{6742B122-61EE-449F-8BB0-74A03D42AEED}" destId="{DD5963B2-4452-4685-A880-41E75DD3DAD0}" srcOrd="0" destOrd="0" presId="urn:microsoft.com/office/officeart/2005/8/layout/process1"/>
    <dgm:cxn modelId="{3D5A3B91-1D4D-459E-98CD-DF5DBF6313F1}" srcId="{F888553A-15D8-4F7A-8F86-A24DB5F86F27}" destId="{2C79F2C4-F3C9-4BE6-9388-62895780F585}" srcOrd="3" destOrd="0" parTransId="{A8FD0BE4-DA93-4F62-BFF0-68F8ADC582CA}" sibTransId="{85325813-86F7-4B18-B6E5-7692C2C1D676}"/>
    <dgm:cxn modelId="{90FFBA3D-27D3-4D4A-AF59-2836482A9C28}" type="presOf" srcId="{7EF6B3EB-5B12-4009-AADF-C92ED186C4E4}" destId="{EE9614FE-BB63-475B-9959-45A914159274}" srcOrd="0" destOrd="0" presId="urn:microsoft.com/office/officeart/2005/8/layout/process1"/>
    <dgm:cxn modelId="{F6D1F7C2-21A0-4DB5-BBC8-E46AF2E18E71}" type="presOf" srcId="{A0A76164-72D9-48D3-B64C-7D8EFEC1BFB3}" destId="{801E0D00-90DB-4A3A-A483-433F1CB0A66B}" srcOrd="0" destOrd="0" presId="urn:microsoft.com/office/officeart/2005/8/layout/process1"/>
    <dgm:cxn modelId="{B47D454D-BC6D-401D-A36D-8AA3BAA96E7D}" type="presOf" srcId="{52FF321F-4E26-4094-8728-81543F88FB85}" destId="{BCA224B7-BBF5-4647-A990-159BE34D5B2B}" srcOrd="0" destOrd="0" presId="urn:microsoft.com/office/officeart/2005/8/layout/process1"/>
    <dgm:cxn modelId="{4B28343D-D5F0-4697-BF5F-3A5AB08105C1}" srcId="{F888553A-15D8-4F7A-8F86-A24DB5F86F27}" destId="{60C302ED-7793-40F0-8EF9-882A7DDE728B}" srcOrd="2" destOrd="0" parTransId="{934021E3-33FB-4F69-B667-21CA98A5CCE4}" sibTransId="{366889E7-42AB-405D-96D7-FA131916583D}"/>
    <dgm:cxn modelId="{F3C30E6F-F860-49AE-A8E4-6ED5764BFF3B}" type="presOf" srcId="{2C79F2C4-F3C9-4BE6-9388-62895780F585}" destId="{236B1EEF-4B13-4A53-B58A-7ED0FA78637C}" srcOrd="0" destOrd="0" presId="urn:microsoft.com/office/officeart/2005/8/layout/process1"/>
    <dgm:cxn modelId="{21E8772B-7713-4A53-9207-A44C930C094F}" type="presOf" srcId="{F888553A-15D8-4F7A-8F86-A24DB5F86F27}" destId="{D361131C-7448-4647-BFE1-277C4BB844D1}" srcOrd="0" destOrd="0" presId="urn:microsoft.com/office/officeart/2005/8/layout/process1"/>
    <dgm:cxn modelId="{CDA436C5-D6D5-4F04-A3DE-17E776DBF0D6}" type="presParOf" srcId="{D361131C-7448-4647-BFE1-277C4BB844D1}" destId="{DD5963B2-4452-4685-A880-41E75DD3DAD0}" srcOrd="0" destOrd="0" presId="urn:microsoft.com/office/officeart/2005/8/layout/process1"/>
    <dgm:cxn modelId="{66C8831F-6091-40E5-BC62-DD602498F385}" type="presParOf" srcId="{D361131C-7448-4647-BFE1-277C4BB844D1}" destId="{EE9614FE-BB63-475B-9959-45A914159274}" srcOrd="1" destOrd="0" presId="urn:microsoft.com/office/officeart/2005/8/layout/process1"/>
    <dgm:cxn modelId="{FE81F8F9-9F8C-40E0-8BEA-D9D3E6DECCA0}" type="presParOf" srcId="{EE9614FE-BB63-475B-9959-45A914159274}" destId="{A3BC8278-CEED-4983-A24D-D7051E54A7AC}" srcOrd="0" destOrd="0" presId="urn:microsoft.com/office/officeart/2005/8/layout/process1"/>
    <dgm:cxn modelId="{81D40FFE-FE3C-4414-B831-44B3867F3C38}" type="presParOf" srcId="{D361131C-7448-4647-BFE1-277C4BB844D1}" destId="{BCA224B7-BBF5-4647-A990-159BE34D5B2B}" srcOrd="2" destOrd="0" presId="urn:microsoft.com/office/officeart/2005/8/layout/process1"/>
    <dgm:cxn modelId="{83FA6EB9-C4AC-4D8D-8311-87FC9BD5E70D}" type="presParOf" srcId="{D361131C-7448-4647-BFE1-277C4BB844D1}" destId="{801E0D00-90DB-4A3A-A483-433F1CB0A66B}" srcOrd="3" destOrd="0" presId="urn:microsoft.com/office/officeart/2005/8/layout/process1"/>
    <dgm:cxn modelId="{632F79D8-9612-42C8-90D0-DDB44E0A2E77}" type="presParOf" srcId="{801E0D00-90DB-4A3A-A483-433F1CB0A66B}" destId="{5FB97C41-7C98-480B-91A1-218F14B0620B}" srcOrd="0" destOrd="0" presId="urn:microsoft.com/office/officeart/2005/8/layout/process1"/>
    <dgm:cxn modelId="{BFD4685B-A78F-4B15-BC0B-5C4E67BD7119}" type="presParOf" srcId="{D361131C-7448-4647-BFE1-277C4BB844D1}" destId="{E124D5F2-AF80-4B56-8607-0CBC481FA2EC}" srcOrd="4" destOrd="0" presId="urn:microsoft.com/office/officeart/2005/8/layout/process1"/>
    <dgm:cxn modelId="{E493F939-423F-4ED7-ADC7-8C1CCD1B3062}" type="presParOf" srcId="{D361131C-7448-4647-BFE1-277C4BB844D1}" destId="{163ECD70-6173-466B-8A41-6DDA94C71424}" srcOrd="5" destOrd="0" presId="urn:microsoft.com/office/officeart/2005/8/layout/process1"/>
    <dgm:cxn modelId="{746D375C-E875-488A-B000-B8A728B60D2F}" type="presParOf" srcId="{163ECD70-6173-466B-8A41-6DDA94C71424}" destId="{590E3B5B-E4D1-4DF7-891F-5357308FDD54}" srcOrd="0" destOrd="0" presId="urn:microsoft.com/office/officeart/2005/8/layout/process1"/>
    <dgm:cxn modelId="{DB096EE1-F5D4-46F5-9536-3ABCF6C17A02}" type="presParOf" srcId="{D361131C-7448-4647-BFE1-277C4BB844D1}" destId="{236B1EEF-4B13-4A53-B58A-7ED0FA78637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963B2-4452-4685-A880-41E75DD3DAD0}">
      <dsp:nvSpPr>
        <dsp:cNvPr id="0" name=""/>
        <dsp:cNvSpPr/>
      </dsp:nvSpPr>
      <dsp:spPr>
        <a:xfrm>
          <a:off x="32480" y="1622537"/>
          <a:ext cx="1964798" cy="11788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ADAT</a:t>
          </a:r>
          <a:endParaRPr lang="hu-HU" sz="1900" kern="1200" dirty="0"/>
        </a:p>
      </dsp:txBody>
      <dsp:txXfrm>
        <a:off x="67008" y="1657065"/>
        <a:ext cx="1895742" cy="1109823"/>
      </dsp:txXfrm>
    </dsp:sp>
    <dsp:sp modelId="{EE9614FE-BB63-475B-9959-45A914159274}">
      <dsp:nvSpPr>
        <dsp:cNvPr id="0" name=""/>
        <dsp:cNvSpPr/>
      </dsp:nvSpPr>
      <dsp:spPr>
        <a:xfrm>
          <a:off x="2186762" y="1968342"/>
          <a:ext cx="401704" cy="48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>
        <a:off x="2186762" y="2065796"/>
        <a:ext cx="281193" cy="292362"/>
      </dsp:txXfrm>
    </dsp:sp>
    <dsp:sp modelId="{BCA224B7-BBF5-4647-A990-159BE34D5B2B}">
      <dsp:nvSpPr>
        <dsp:cNvPr id="0" name=""/>
        <dsp:cNvSpPr/>
      </dsp:nvSpPr>
      <dsp:spPr>
        <a:xfrm>
          <a:off x="2755212" y="1622537"/>
          <a:ext cx="1964798" cy="11788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INFORMÁCIÓ</a:t>
          </a:r>
          <a:endParaRPr lang="hu-HU" sz="1900" kern="1200" dirty="0"/>
        </a:p>
      </dsp:txBody>
      <dsp:txXfrm>
        <a:off x="2789740" y="1657065"/>
        <a:ext cx="1895742" cy="1109823"/>
      </dsp:txXfrm>
    </dsp:sp>
    <dsp:sp modelId="{801E0D00-90DB-4A3A-A483-433F1CB0A66B}">
      <dsp:nvSpPr>
        <dsp:cNvPr id="0" name=""/>
        <dsp:cNvSpPr/>
      </dsp:nvSpPr>
      <dsp:spPr>
        <a:xfrm>
          <a:off x="4916490" y="1968342"/>
          <a:ext cx="416537" cy="48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>
        <a:off x="4916490" y="2065796"/>
        <a:ext cx="291576" cy="292362"/>
      </dsp:txXfrm>
    </dsp:sp>
    <dsp:sp modelId="{E124D5F2-AF80-4B56-8607-0CBC481FA2EC}">
      <dsp:nvSpPr>
        <dsp:cNvPr id="0" name=""/>
        <dsp:cNvSpPr/>
      </dsp:nvSpPr>
      <dsp:spPr>
        <a:xfrm>
          <a:off x="5505930" y="1622537"/>
          <a:ext cx="1964798" cy="11788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ALGORITMUS</a:t>
          </a:r>
          <a:endParaRPr lang="hu-HU" sz="1900" kern="1200" dirty="0"/>
        </a:p>
      </dsp:txBody>
      <dsp:txXfrm>
        <a:off x="5540458" y="1657065"/>
        <a:ext cx="1895742" cy="1109823"/>
      </dsp:txXfrm>
    </dsp:sp>
    <dsp:sp modelId="{163ECD70-6173-466B-8A41-6DDA94C71424}">
      <dsp:nvSpPr>
        <dsp:cNvPr id="0" name=""/>
        <dsp:cNvSpPr/>
      </dsp:nvSpPr>
      <dsp:spPr>
        <a:xfrm>
          <a:off x="7667208" y="1968342"/>
          <a:ext cx="416537" cy="48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>
        <a:off x="7667208" y="2065796"/>
        <a:ext cx="291576" cy="292362"/>
      </dsp:txXfrm>
    </dsp:sp>
    <dsp:sp modelId="{236B1EEF-4B13-4A53-B58A-7ED0FA78637C}">
      <dsp:nvSpPr>
        <dsp:cNvPr id="0" name=""/>
        <dsp:cNvSpPr/>
      </dsp:nvSpPr>
      <dsp:spPr>
        <a:xfrm>
          <a:off x="8256648" y="1622537"/>
          <a:ext cx="1964798" cy="11788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AUTOMATIZÁCIÓ</a:t>
          </a:r>
          <a:endParaRPr lang="hu-HU" sz="1900" kern="1200" dirty="0"/>
        </a:p>
      </dsp:txBody>
      <dsp:txXfrm>
        <a:off x="8291176" y="1657065"/>
        <a:ext cx="1895742" cy="1109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94F65-B6EA-446B-B313-D509276AA23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4B69A-EED2-4823-9EC8-6DAA37AC6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99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Élőfej helye 4">
            <a:extLst>
              <a:ext uri="{FF2B5EF4-FFF2-40B4-BE49-F238E27FC236}">
                <a16:creationId xmlns:a16="http://schemas.microsoft.com/office/drawing/2014/main" id="{8645C255-086A-47C3-8D6D-5EC92A7F0698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</p:spTree>
    <p:extLst>
      <p:ext uri="{BB962C8B-B14F-4D97-AF65-F5344CB8AC3E}">
        <p14:creationId xmlns:p14="http://schemas.microsoft.com/office/powerpoint/2010/main" val="105384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064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1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Természetesen megfelelünk a jogszabályi előírásoknak:</a:t>
            </a:r>
          </a:p>
          <a:p>
            <a:pPr marL="228600" indent="-228600">
              <a:buAutoNum type="arabicPeriod"/>
            </a:pPr>
            <a:r>
              <a:rPr lang="hu-HU" dirty="0" smtClean="0"/>
              <a:t>Hitelbiztosítéki érték meghatározása esetén az 54/1997 es FM rendeletnek</a:t>
            </a:r>
          </a:p>
          <a:p>
            <a:pPr marL="228600" indent="-228600">
              <a:buAutoNum type="arabicPeriod"/>
            </a:pPr>
            <a:r>
              <a:rPr lang="hu-HU" dirty="0" smtClean="0"/>
              <a:t>Az MNB 2018.II..28.-ai</a:t>
            </a:r>
            <a:r>
              <a:rPr lang="hu-HU" baseline="0" dirty="0" smtClean="0"/>
              <a:t> ingatlanvagyon-értékelésről szóló ajánlásainak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00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Természetesen megfelelünk a jogszabályi előírásoknak:</a:t>
            </a:r>
          </a:p>
          <a:p>
            <a:pPr marL="228600" indent="-228600">
              <a:buAutoNum type="arabicPeriod"/>
            </a:pPr>
            <a:r>
              <a:rPr lang="hu-HU" dirty="0" smtClean="0"/>
              <a:t>Hitelbiztosítéki érték meghatározása esetén az 54/1997 es FM rendeletnek</a:t>
            </a:r>
          </a:p>
          <a:p>
            <a:pPr marL="228600" indent="-228600">
              <a:buAutoNum type="arabicPeriod"/>
            </a:pPr>
            <a:r>
              <a:rPr lang="hu-HU" dirty="0" smtClean="0"/>
              <a:t>Az MNB 2018.II..28.-ai</a:t>
            </a:r>
            <a:r>
              <a:rPr lang="hu-HU" baseline="0" dirty="0" smtClean="0"/>
              <a:t> ingatlanvagyon-értékelésről szóló ajánlásainak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3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Természetesen megfelelünk a jogszabályi előírásoknak:</a:t>
            </a:r>
          </a:p>
          <a:p>
            <a:pPr marL="228600" indent="-228600">
              <a:buAutoNum type="arabicPeriod"/>
            </a:pPr>
            <a:r>
              <a:rPr lang="hu-HU" dirty="0" smtClean="0"/>
              <a:t>Hitelbiztosítéki érték meghatározása esetén az 54/1997 es FM rendeletnek</a:t>
            </a:r>
          </a:p>
          <a:p>
            <a:pPr marL="228600" indent="-228600">
              <a:buAutoNum type="arabicPeriod"/>
            </a:pPr>
            <a:r>
              <a:rPr lang="hu-HU" dirty="0" smtClean="0"/>
              <a:t>Az MNB 2018.II..28.-ai</a:t>
            </a:r>
            <a:r>
              <a:rPr lang="hu-HU" baseline="0" dirty="0" smtClean="0"/>
              <a:t> ingatlanvagyon-értékelésről szóló ajánlásainak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00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Banki partnerünk az</a:t>
            </a:r>
            <a:r>
              <a:rPr lang="hu-HU" baseline="0" dirty="0" smtClean="0"/>
              <a:t> MFB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69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41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Vizsgáljuk annak a jogi és informatikai lehetőségét, hogy a szakmában dolgozó ingatlanvagyon-értékelők számára is elérhetővé tegyük az </a:t>
            </a:r>
            <a:r>
              <a:rPr lang="hu-HU" dirty="0" smtClean="0"/>
              <a:t>adatokat.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8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Vizsgáljuk annak a jogi és informatikai lehetőségét, hogy a szakmában dolgozó ingatlanvagyon-értékelők számára is elérhetővé tegyük az </a:t>
            </a:r>
            <a:r>
              <a:rPr lang="hu-HU" dirty="0" smtClean="0"/>
              <a:t>adatokat.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087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7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6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02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74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5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54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3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0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Agrotax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42022-E6AA-4467-9EE8-AC8640BF66A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91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C03B-72F8-4BD0-B3C1-DE903D18B922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25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A901-8F59-4735-BDAD-15572803EFD0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89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CF4D-775D-4C38-B037-16FFE68D578C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59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DAEA-426D-4ED0-9F4D-40FEAB2EF373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30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B55A-9CFF-4E32-A68D-43411CE45D95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6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4DCB-C944-426C-90C2-401A3E6EFBE7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57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1065-7E99-44B5-B6CC-0ECAF30EF652}" type="datetime1">
              <a:rPr lang="hu-HU" smtClean="0"/>
              <a:t>2019. 02. 12.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57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073C-92F0-4359-9A3B-9E362089B238}" type="datetime1">
              <a:rPr lang="hu-HU" smtClean="0"/>
              <a:t>2019. 02. 12.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17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3E2-5652-46D9-921F-3D28259EE8F5}" type="datetime1">
              <a:rPr lang="hu-HU" smtClean="0"/>
              <a:t>2019. 02. 12.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55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CCA-FEEF-44BF-9C3B-877089C0650C}" type="datetime1">
              <a:rPr lang="hu-HU" smtClean="0"/>
              <a:t>2019. 02. 12.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1628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C7C3-40BE-47A4-B39C-7B3013E9468C}" type="datetime1">
              <a:rPr lang="hu-HU" smtClean="0"/>
              <a:t>2019. 02. 12.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319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9F8E-28D5-4CDB-A485-6B1826F55C8F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199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AD3-B4E2-442A-81B5-5759FAE2D124}" type="datetime1">
              <a:rPr lang="hu-HU" smtClean="0"/>
              <a:t>2019. 02. 12.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9290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8A30-AC81-422B-85DB-82EB60EC860A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901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78AE-F93D-4574-817B-8F291CF97F14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46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2-FEA5-465A-A807-A46FBED56404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74CD-1013-432E-B296-2D60B4141249}" type="datetime1">
              <a:rPr lang="hu-HU" smtClean="0"/>
              <a:t>2019. 02. 12.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21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35E-7E2D-4134-8293-1EFA736C528E}" type="datetime1">
              <a:rPr lang="hu-HU" smtClean="0"/>
              <a:t>2019. 02. 12.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79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8E-D16A-4A79-BD40-E7AF5C27A519}" type="datetime1">
              <a:rPr lang="hu-HU" smtClean="0"/>
              <a:t>2019. 02. 12.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92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8F47-6D98-4A0D-8741-69B72C3A1520}" type="datetime1">
              <a:rPr lang="hu-HU" smtClean="0"/>
              <a:t>2019. 02. 12.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02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E7A6-BF19-4FCC-8D30-DA2ABB059BCE}" type="datetime1">
              <a:rPr lang="hu-HU" smtClean="0"/>
              <a:t>2019. 02. 12.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70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329C-B71C-49A5-AE4B-A1623A13859E}" type="datetime1">
              <a:rPr lang="hu-HU" smtClean="0"/>
              <a:t>2019. 02. 12.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2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78B9-14F1-49C5-B6B8-BA0C88594F6E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82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BB05-6908-49D7-8B61-0A8DD6CBF501}" type="datetime1">
              <a:rPr lang="hu-HU" smtClean="0"/>
              <a:t>2019. 02. 12.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MAISZ 2019.02.11.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97E9-BFDB-42B2-883E-9152B82BDF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8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5076" y="1714489"/>
            <a:ext cx="10361851" cy="17859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Gotham Bold" pitchFamily="50" charset="0"/>
              </a:rPr>
              <a:t>AGROTAX</a:t>
            </a:r>
            <a:r>
              <a:rPr lang="hu-HU" baseline="30000" dirty="0">
                <a:solidFill>
                  <a:schemeClr val="bg1"/>
                </a:solidFill>
                <a:latin typeface="Gotham Bold" pitchFamily="50" charset="0"/>
              </a:rPr>
              <a:t>®</a:t>
            </a:r>
            <a:r>
              <a:rPr lang="hu-HU" sz="2400" dirty="0">
                <a:solidFill>
                  <a:schemeClr val="bg1"/>
                </a:solidFill>
                <a:latin typeface="Gotham Book" pitchFamily="50" charset="0"/>
              </a:rPr>
              <a:t/>
            </a:r>
            <a:br>
              <a:rPr lang="hu-HU" sz="2400" dirty="0">
                <a:solidFill>
                  <a:schemeClr val="bg1"/>
                </a:solidFill>
                <a:latin typeface="Gotham Book" pitchFamily="50" charset="0"/>
              </a:rPr>
            </a:br>
            <a:r>
              <a:rPr lang="hu-HU" sz="2400" dirty="0">
                <a:solidFill>
                  <a:schemeClr val="bg1"/>
                </a:solidFill>
                <a:latin typeface="Gotham Book" pitchFamily="50" charset="0"/>
              </a:rPr>
              <a:t>PRECÍZIÓS TERMŐFÖLD-ÉRTÉKELÉS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69494E6-C985-40B7-899D-A8170862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1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244" y="449738"/>
            <a:ext cx="10249318" cy="6089176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2" y="172001"/>
            <a:ext cx="9124950" cy="21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40949" y="678637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IV. Távérzékelési eszközök (SZE Mosonmagyaróvár)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97202" y="1516947"/>
            <a:ext cx="9353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err="1" smtClean="0"/>
              <a:t>Georeferált</a:t>
            </a:r>
            <a:r>
              <a:rPr lang="hu-HU" sz="2400" b="1" dirty="0" smtClean="0"/>
              <a:t> </a:t>
            </a:r>
            <a:r>
              <a:rPr lang="hu-HU" sz="2400" dirty="0" smtClean="0"/>
              <a:t>térképek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err="1" smtClean="0"/>
              <a:t>Sentinel</a:t>
            </a:r>
            <a:r>
              <a:rPr lang="hu-HU" sz="2400" b="1" dirty="0" smtClean="0"/>
              <a:t> </a:t>
            </a:r>
            <a:r>
              <a:rPr lang="hu-HU" sz="2400" dirty="0" smtClean="0"/>
              <a:t>műholdképek (idősoros elemzés)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MEPAR </a:t>
            </a:r>
            <a:r>
              <a:rPr lang="hu-HU" sz="2400" dirty="0" smtClean="0"/>
              <a:t>40×40cm-es </a:t>
            </a:r>
            <a:r>
              <a:rPr lang="hu-HU" sz="2400" dirty="0" err="1" smtClean="0"/>
              <a:t>orto</a:t>
            </a:r>
            <a:r>
              <a:rPr lang="hu-HU" sz="2400" dirty="0" smtClean="0"/>
              <a:t> fotók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Topográfiai </a:t>
            </a:r>
            <a:r>
              <a:rPr lang="hu-HU" sz="2400" dirty="0" smtClean="0"/>
              <a:t>térkép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Manuális elemzés </a:t>
            </a:r>
            <a:r>
              <a:rPr lang="hu-HU" sz="2400" dirty="0" smtClean="0"/>
              <a:t>(inhomogenitás és minőségi osztályok közötti korreláció)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Fejlesztés </a:t>
            </a:r>
            <a:r>
              <a:rPr lang="hu-HU" sz="2400" dirty="0"/>
              <a:t>alatt egy </a:t>
            </a:r>
            <a:r>
              <a:rPr lang="hu-HU" sz="2400" b="1" dirty="0"/>
              <a:t>képfelismerő szoftver</a:t>
            </a:r>
            <a:r>
              <a:rPr lang="hu-HU" sz="2400" dirty="0"/>
              <a:t>, </a:t>
            </a:r>
            <a:r>
              <a:rPr lang="hu-HU" sz="2400" dirty="0" err="1"/>
              <a:t>melanománál</a:t>
            </a:r>
            <a:r>
              <a:rPr lang="hu-HU" sz="2400" dirty="0"/>
              <a:t> már </a:t>
            </a:r>
            <a:r>
              <a:rPr lang="hu-HU" sz="2400" dirty="0" smtClean="0"/>
              <a:t>működik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6" y="1579747"/>
            <a:ext cx="3234123" cy="22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2431" y="499072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  <a:latin typeface="+mj-lt"/>
              </a:rPr>
              <a:t>Műholdas elemzés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Tartalom helye 3">
            <a:extLst>
              <a:ext uri="{FF2B5EF4-FFF2-40B4-BE49-F238E27FC236}">
                <a16:creationId xmlns:a16="http://schemas.microsoft.com/office/drawing/2014/main" id="{78899DE9-8AE2-47D3-94E4-4931CE875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5357" r="12167" b="5790"/>
          <a:stretch/>
        </p:blipFill>
        <p:spPr>
          <a:xfrm>
            <a:off x="1884972" y="893187"/>
            <a:ext cx="4211028" cy="4611592"/>
          </a:xfr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CC0668A-A6E0-41DC-AE5B-6064E4CB1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35" y="1022292"/>
            <a:ext cx="5536775" cy="48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18" y="92076"/>
            <a:ext cx="11200566" cy="6446838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MAISZ 2019.02.11.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9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94548" y="571480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Hozam alapú értékelés eszköze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67" y="1751066"/>
            <a:ext cx="3385803" cy="338580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EE94536-1E84-49A1-9217-56A93BFFE360}"/>
              </a:ext>
            </a:extLst>
          </p:cNvPr>
          <p:cNvSpPr txBox="1"/>
          <p:nvPr/>
        </p:nvSpPr>
        <p:spPr>
          <a:xfrm>
            <a:off x="738730" y="1961966"/>
            <a:ext cx="6714147" cy="290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 err="1" smtClean="0"/>
              <a:t>Agrotax</a:t>
            </a:r>
            <a:r>
              <a:rPr lang="hu-HU" sz="2400" baseline="30000" dirty="0" smtClean="0"/>
              <a:t>® </a:t>
            </a:r>
            <a:r>
              <a:rPr lang="hu-HU" sz="2400" b="1" dirty="0" smtClean="0"/>
              <a:t>hozam mutató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 smtClean="0"/>
              <a:t>A termőföld </a:t>
            </a:r>
            <a:r>
              <a:rPr lang="hu-HU" sz="2400" b="1" dirty="0" smtClean="0"/>
              <a:t>jövőbeni pénzáramlása </a:t>
            </a:r>
            <a:r>
              <a:rPr lang="hu-HU" sz="2400" dirty="0" smtClean="0"/>
              <a:t>(hozama) a bérleti díj (racionális befektetői szemlélet)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 smtClean="0"/>
              <a:t>Helyben szokásos </a:t>
            </a:r>
            <a:r>
              <a:rPr lang="hu-HU" sz="2400" b="1" dirty="0" smtClean="0"/>
              <a:t>bérleti díj és az ár hányadosa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 smtClean="0"/>
              <a:t>Értelmezhető településenként és országosan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/>
              <a:t>Értékelések</a:t>
            </a:r>
            <a:r>
              <a:rPr lang="hu-HU" sz="2400" dirty="0" smtClean="0"/>
              <a:t> „oda-vissza” </a:t>
            </a:r>
            <a:r>
              <a:rPr lang="hu-HU" sz="2400" b="1" dirty="0" smtClean="0"/>
              <a:t>ellenőrzése</a:t>
            </a:r>
            <a:r>
              <a:rPr lang="hu-HU" sz="2400" dirty="0" smtClean="0"/>
              <a:t>, súlyozása</a:t>
            </a:r>
            <a:endParaRPr lang="hu-HU" sz="22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hu-HU" sz="20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9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94548" y="571480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Korrekciós tényezők szerepe I.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E94536-1E84-49A1-9217-56A93BFFE360}"/>
              </a:ext>
            </a:extLst>
          </p:cNvPr>
          <p:cNvSpPr txBox="1"/>
          <p:nvPr/>
        </p:nvSpPr>
        <p:spPr>
          <a:xfrm>
            <a:off x="287383" y="1166138"/>
            <a:ext cx="117826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Az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elemek </a:t>
            </a:r>
            <a:r>
              <a:rPr lang="hu-HU" sz="2000" b="1" dirty="0">
                <a:solidFill>
                  <a:prstClr val="black"/>
                </a:solidFill>
                <a:latin typeface="Gotham Book" pitchFamily="50" charset="0"/>
              </a:rPr>
              <a:t>több évtizede kerültek kialakításra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(akkor ez előremutató volt, ahogy az </a:t>
            </a:r>
            <a:r>
              <a:rPr lang="hu-HU" sz="2000" dirty="0" err="1">
                <a:solidFill>
                  <a:prstClr val="black"/>
                </a:solidFill>
                <a:latin typeface="Gotham Book" pitchFamily="50" charset="0"/>
              </a:rPr>
              <a:t>Ak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 is a maga 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idejében)</a:t>
            </a:r>
            <a:endParaRPr lang="hu-HU" sz="2000" dirty="0">
              <a:solidFill>
                <a:prstClr val="black"/>
              </a:solidFill>
              <a:latin typeface="Gotham Book" pitchFamily="50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L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egtöbbjének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megítélése </a:t>
            </a:r>
            <a:r>
              <a:rPr lang="hu-HU" sz="2000" b="1" dirty="0">
                <a:solidFill>
                  <a:prstClr val="black"/>
                </a:solidFill>
                <a:latin typeface="Gotham Book" pitchFamily="50" charset="0"/>
              </a:rPr>
              <a:t>erősen szubjektív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, vagy egyszerűen nem kerül figyelembe vételre, mert: </a:t>
            </a:r>
            <a:endParaRPr lang="hu-HU" sz="2000" dirty="0" smtClean="0">
              <a:solidFill>
                <a:prstClr val="black"/>
              </a:solidFill>
              <a:latin typeface="Gotham Book" pitchFamily="50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N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em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definiáltak (pl. demográfiai viszonyok, gazdasági környezet stb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.)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M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a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már értelmezhetetlenek (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pl. gazdálkodási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tradíciók, a föld művelése iránti hajlandóság stb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.)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K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ívül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esik az </a:t>
            </a:r>
            <a:r>
              <a:rPr lang="hu-HU" sz="2000" dirty="0" err="1">
                <a:solidFill>
                  <a:prstClr val="black"/>
                </a:solidFill>
                <a:latin typeface="Gotham Book" pitchFamily="50" charset="0"/>
              </a:rPr>
              <a:t>értékelői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 kompetencián (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pl.tartós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környezetkárosodás, tápanyag-gazdálkodás stb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.)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Mára </a:t>
            </a:r>
            <a:r>
              <a:rPr lang="hu-HU" sz="2000" b="1" dirty="0">
                <a:solidFill>
                  <a:prstClr val="black"/>
                </a:solidFill>
                <a:latin typeface="Gotham Book" pitchFamily="50" charset="0"/>
              </a:rPr>
              <a:t>új szempontok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is a látókörbe kerültek, 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pl.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T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ulajdoni hányad, alaktényező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T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ámogatható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terület 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nagysága, NATURA 2000, nitrát érzékenység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I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dőkorrekció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(az adatok rendelkezésre állásának időpontja) stb.</a:t>
            </a:r>
          </a:p>
          <a:p>
            <a:pPr>
              <a:spcAft>
                <a:spcPts val="1200"/>
              </a:spcAft>
            </a:pPr>
            <a:endParaRPr lang="hu-HU" sz="20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0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94548" y="578313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Korrekciós tényezők szerepe II.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E94536-1E84-49A1-9217-56A93BFFE360}"/>
              </a:ext>
            </a:extLst>
          </p:cNvPr>
          <p:cNvSpPr txBox="1"/>
          <p:nvPr/>
        </p:nvSpPr>
        <p:spPr>
          <a:xfrm>
            <a:off x="287383" y="1166138"/>
            <a:ext cx="11782697" cy="406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otham Book" pitchFamily="50" charset="0"/>
              </a:rPr>
              <a:t>M</a:t>
            </a:r>
            <a:r>
              <a:rPr lang="hu-HU" sz="2000" b="1" dirty="0" smtClean="0">
                <a:solidFill>
                  <a:prstClr val="black"/>
                </a:solidFill>
                <a:latin typeface="Gotham Book" pitchFamily="50" charset="0"/>
              </a:rPr>
              <a:t>egváltozott </a:t>
            </a:r>
            <a:r>
              <a:rPr lang="hu-HU" sz="2000" b="1" dirty="0">
                <a:solidFill>
                  <a:prstClr val="black"/>
                </a:solidFill>
                <a:latin typeface="Gotham Book" pitchFamily="50" charset="0"/>
              </a:rPr>
              <a:t>piaci viszonyok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T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érben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és időben folyamatosan változik a korrekciós tényezők hatása, súlya, pl.</a:t>
            </a:r>
          </a:p>
          <a:p>
            <a:pPr marL="12573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F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öldrajzilag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eltérő lehet a „földéhség” (osztrák határ mentén, városok vonzáskörzete)</a:t>
            </a:r>
          </a:p>
          <a:p>
            <a:pPr marL="12573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G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azdaságpolitikai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hatások (állami földek értékesítése + hitel)</a:t>
            </a:r>
          </a:p>
          <a:p>
            <a:pPr marL="12573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F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inanszírozási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háttér hatása (kereskedelmi bankok hitelezési politikája)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E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lengedhetetlen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a korrekciós </a:t>
            </a:r>
            <a:r>
              <a:rPr lang="hu-HU" sz="2000" b="1" dirty="0">
                <a:solidFill>
                  <a:prstClr val="black"/>
                </a:solidFill>
                <a:latin typeface="Gotham Book" pitchFamily="50" charset="0"/>
              </a:rPr>
              <a:t>tényezők folyamatos finomhangolása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, mert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A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földéhség növekedése a korrelációs görbék „kisimulását” eredményezi, a csökkenés az ellenkezőjét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A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lkalmas-e </a:t>
            </a:r>
            <a:r>
              <a:rPr lang="hu-HU" sz="2000" dirty="0">
                <a:solidFill>
                  <a:prstClr val="black"/>
                </a:solidFill>
                <a:latin typeface="Gotham Book" pitchFamily="50" charset="0"/>
              </a:rPr>
              <a:t>az ilyen finom mozgások lekövetésére egy lépcsőzetes, éles határú, és durva léptékű (pl. 5%-10%-20% stb.) korrekciós </a:t>
            </a:r>
            <a:r>
              <a:rPr lang="hu-HU" sz="2000" dirty="0" smtClean="0">
                <a:solidFill>
                  <a:prstClr val="black"/>
                </a:solidFill>
                <a:latin typeface="Gotham Book" pitchFamily="50" charset="0"/>
              </a:rPr>
              <a:t>rendszer?</a:t>
            </a:r>
            <a:endParaRPr lang="hu-HU" sz="20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2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E94536-1E84-49A1-9217-56A93BFFE360}"/>
              </a:ext>
            </a:extLst>
          </p:cNvPr>
          <p:cNvSpPr txBox="1"/>
          <p:nvPr/>
        </p:nvSpPr>
        <p:spPr>
          <a:xfrm>
            <a:off x="610316" y="1161996"/>
            <a:ext cx="8183914" cy="460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300" b="1" dirty="0" err="1">
                <a:solidFill>
                  <a:prstClr val="black"/>
                </a:solidFill>
              </a:rPr>
              <a:t>Agrotax</a:t>
            </a:r>
            <a:r>
              <a:rPr lang="hu-HU" sz="2300" b="1" dirty="0" smtClean="0">
                <a:solidFill>
                  <a:prstClr val="black"/>
                </a:solidFill>
              </a:rPr>
              <a:t>®</a:t>
            </a:r>
            <a:r>
              <a:rPr lang="hu-HU" sz="2300" dirty="0" smtClean="0">
                <a:solidFill>
                  <a:prstClr val="black"/>
                </a:solidFill>
              </a:rPr>
              <a:t> értékelés </a:t>
            </a:r>
            <a:r>
              <a:rPr lang="hu-HU" sz="2300" b="1" dirty="0" smtClean="0">
                <a:solidFill>
                  <a:prstClr val="black"/>
                </a:solidFill>
              </a:rPr>
              <a:t>definíciója</a:t>
            </a:r>
            <a:r>
              <a:rPr lang="hu-HU" sz="2300" dirty="0" smtClean="0">
                <a:solidFill>
                  <a:prstClr val="black"/>
                </a:solidFill>
              </a:rPr>
              <a:t>: egy online rendszerű, „BIG DATA” alapú, digitális helyszíni szemlére és távérzékelésre épülő „</a:t>
            </a:r>
            <a:r>
              <a:rPr lang="hu-HU" sz="2300" dirty="0" err="1" smtClean="0">
                <a:solidFill>
                  <a:prstClr val="black"/>
                </a:solidFill>
              </a:rPr>
              <a:t>desk</a:t>
            </a:r>
            <a:r>
              <a:rPr lang="hu-HU" sz="2300" dirty="0" smtClean="0">
                <a:solidFill>
                  <a:prstClr val="black"/>
                </a:solidFill>
              </a:rPr>
              <a:t>-top” eljárás</a:t>
            </a:r>
            <a:endParaRPr lang="hu-HU" sz="23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300" dirty="0" err="1">
                <a:solidFill>
                  <a:prstClr val="black"/>
                </a:solidFill>
              </a:rPr>
              <a:t>Agrotax</a:t>
            </a:r>
            <a:r>
              <a:rPr lang="hu-HU" sz="2300" dirty="0" smtClean="0">
                <a:solidFill>
                  <a:prstClr val="black"/>
                </a:solidFill>
              </a:rPr>
              <a:t>®</a:t>
            </a:r>
            <a:r>
              <a:rPr lang="hu-HU" sz="2300" b="1" dirty="0" smtClean="0">
                <a:solidFill>
                  <a:prstClr val="black"/>
                </a:solidFill>
              </a:rPr>
              <a:t> </a:t>
            </a:r>
            <a:r>
              <a:rPr lang="hu-HU" sz="2300" b="1" dirty="0" err="1" smtClean="0">
                <a:solidFill>
                  <a:prstClr val="black"/>
                </a:solidFill>
              </a:rPr>
              <a:t>értéklés</a:t>
            </a:r>
            <a:r>
              <a:rPr lang="hu-HU" sz="2300" b="1" dirty="0" smtClean="0">
                <a:solidFill>
                  <a:prstClr val="black"/>
                </a:solidFill>
              </a:rPr>
              <a:t> célja</a:t>
            </a:r>
            <a:r>
              <a:rPr lang="hu-HU" sz="2300" dirty="0" smtClean="0">
                <a:solidFill>
                  <a:prstClr val="black"/>
                </a:solidFill>
              </a:rPr>
              <a:t>: egy helyrajzi számmal jelölt földrészlet – </a:t>
            </a:r>
            <a:r>
              <a:rPr lang="hu-HU" sz="2300" b="1" dirty="0" smtClean="0">
                <a:solidFill>
                  <a:prstClr val="black"/>
                </a:solidFill>
              </a:rPr>
              <a:t>elsősorban szántó, gyep (rét, legelő) </a:t>
            </a:r>
            <a:r>
              <a:rPr lang="hu-HU" sz="2300" dirty="0" smtClean="0">
                <a:solidFill>
                  <a:prstClr val="black"/>
                </a:solidFill>
              </a:rPr>
              <a:t>művelési ágakban – </a:t>
            </a:r>
            <a:r>
              <a:rPr lang="hu-HU" sz="2300" b="1" dirty="0" smtClean="0">
                <a:solidFill>
                  <a:prstClr val="black"/>
                </a:solidFill>
              </a:rPr>
              <a:t>értékének meghatározása</a:t>
            </a:r>
            <a:r>
              <a:rPr lang="hu-HU" sz="2300" dirty="0" smtClean="0">
                <a:solidFill>
                  <a:prstClr val="black"/>
                </a:solidFill>
              </a:rPr>
              <a:t>, egy munkanapon belüli vállalási határidő mellett</a:t>
            </a:r>
            <a:endParaRPr lang="hu-HU" sz="23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300" dirty="0" smtClean="0">
                <a:solidFill>
                  <a:prstClr val="black"/>
                </a:solidFill>
              </a:rPr>
              <a:t>Az </a:t>
            </a:r>
            <a:r>
              <a:rPr lang="hu-HU" sz="2300" dirty="0" err="1" smtClean="0">
                <a:solidFill>
                  <a:prstClr val="black"/>
                </a:solidFill>
              </a:rPr>
              <a:t>Agrotax</a:t>
            </a:r>
            <a:r>
              <a:rPr lang="hu-HU" sz="2300" dirty="0" smtClean="0">
                <a:solidFill>
                  <a:prstClr val="black"/>
                </a:solidFill>
              </a:rPr>
              <a:t>® </a:t>
            </a:r>
            <a:r>
              <a:rPr lang="hu-HU" sz="2300" b="1" dirty="0" smtClean="0">
                <a:solidFill>
                  <a:prstClr val="black"/>
                </a:solidFill>
              </a:rPr>
              <a:t>területi hatálya</a:t>
            </a:r>
            <a:r>
              <a:rPr lang="hu-HU" sz="2300" dirty="0" smtClean="0">
                <a:solidFill>
                  <a:prstClr val="black"/>
                </a:solidFill>
              </a:rPr>
              <a:t>: a módszer </a:t>
            </a:r>
            <a:r>
              <a:rPr lang="hu-HU" sz="2300" b="1" dirty="0" smtClean="0">
                <a:solidFill>
                  <a:prstClr val="black"/>
                </a:solidFill>
              </a:rPr>
              <a:t>Magyarország egész területén </a:t>
            </a:r>
            <a:r>
              <a:rPr lang="hu-HU" sz="2300" dirty="0" smtClean="0">
                <a:solidFill>
                  <a:prstClr val="black"/>
                </a:solidFill>
              </a:rPr>
              <a:t>értelmezhető, azonos értékelési elvekre alapozott eljárás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prstClr val="black"/>
                </a:solidFill>
              </a:rPr>
              <a:t>Az </a:t>
            </a:r>
            <a:r>
              <a:rPr lang="hu-HU" sz="2300" dirty="0" err="1">
                <a:solidFill>
                  <a:prstClr val="black"/>
                </a:solidFill>
              </a:rPr>
              <a:t>Agrotax</a:t>
            </a:r>
            <a:r>
              <a:rPr lang="hu-HU" sz="2300" dirty="0">
                <a:solidFill>
                  <a:prstClr val="black"/>
                </a:solidFill>
              </a:rPr>
              <a:t>® </a:t>
            </a:r>
            <a:r>
              <a:rPr lang="hu-HU" sz="2300" dirty="0" smtClean="0">
                <a:solidFill>
                  <a:prstClr val="black"/>
                </a:solidFill>
              </a:rPr>
              <a:t>értékelés </a:t>
            </a:r>
            <a:r>
              <a:rPr lang="hu-HU" sz="2300" b="1" dirty="0" smtClean="0">
                <a:solidFill>
                  <a:prstClr val="black"/>
                </a:solidFill>
              </a:rPr>
              <a:t>dokumentációja</a:t>
            </a:r>
            <a:r>
              <a:rPr lang="hu-HU" sz="2300" dirty="0" smtClean="0">
                <a:solidFill>
                  <a:prstClr val="black"/>
                </a:solidFill>
              </a:rPr>
              <a:t>: digitális aláírással, időbélyegzővel ellátott </a:t>
            </a:r>
            <a:r>
              <a:rPr lang="hu-HU" sz="2300" dirty="0" err="1" smtClean="0">
                <a:solidFill>
                  <a:prstClr val="black"/>
                </a:solidFill>
              </a:rPr>
              <a:t>pdf</a:t>
            </a:r>
            <a:r>
              <a:rPr lang="hu-HU" sz="2300" dirty="0" smtClean="0">
                <a:solidFill>
                  <a:prstClr val="black"/>
                </a:solidFill>
              </a:rPr>
              <a:t> formátum</a:t>
            </a:r>
            <a:endParaRPr lang="hu-HU" sz="23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hu-HU" sz="20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22453" y="569409"/>
            <a:ext cx="634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/>
              <a:t>Agrotax</a:t>
            </a:r>
            <a:r>
              <a:rPr lang="hu-HU" sz="2800" b="1" baseline="30000" dirty="0" smtClean="0"/>
              <a:t>® </a:t>
            </a:r>
            <a:r>
              <a:rPr lang="hu-HU" sz="2800" b="1" dirty="0" smtClean="0"/>
              <a:t>termőföld - értékelő rendszer</a:t>
            </a:r>
            <a:endParaRPr lang="hu-HU" sz="2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30" y="1701992"/>
            <a:ext cx="2907260" cy="29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94548" y="809052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Fejlesztések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EC634DDA-CD27-4971-9E5B-8AA31A96A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38" y="1902893"/>
            <a:ext cx="8460081" cy="3008570"/>
          </a:xfrm>
        </p:spPr>
        <p:txBody>
          <a:bodyPr>
            <a:noAutofit/>
          </a:bodyPr>
          <a:lstStyle/>
          <a:p>
            <a:r>
              <a:rPr lang="hu-HU" sz="2400" dirty="0" smtClean="0"/>
              <a:t>Naponta frissülő, változó, öntanuló rendszer</a:t>
            </a:r>
          </a:p>
          <a:p>
            <a:r>
              <a:rPr lang="hu-HU" sz="2400" dirty="0" smtClean="0"/>
              <a:t>2 év fejlesztés, 1.5 év a piacon (teszt időszak, fő cél az algoritmusok csiszolása)</a:t>
            </a:r>
          </a:p>
          <a:p>
            <a:r>
              <a:rPr lang="hu-HU" sz="2400" dirty="0" smtClean="0"/>
              <a:t>Külső hozzáférés lehetősége (igénye) a rendszer elemeihez</a:t>
            </a:r>
          </a:p>
          <a:p>
            <a:r>
              <a:rPr lang="hu-HU" sz="2400" dirty="0" smtClean="0"/>
              <a:t>Párosító összehasonlítás kifejlesztése</a:t>
            </a:r>
          </a:p>
          <a:p>
            <a:r>
              <a:rPr lang="hu-HU" sz="2400" dirty="0" smtClean="0"/>
              <a:t>Földem.hu – közvetlen piaci kapcsolat, piaci tesztelés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55" y="1902893"/>
            <a:ext cx="3324842" cy="24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8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38150" y="928670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  <a:latin typeface="+mj-lt"/>
              </a:rPr>
              <a:t>Agrotax</a:t>
            </a:r>
            <a:r>
              <a:rPr lang="hu-HU" sz="2800" b="1" baseline="3000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hu-HU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Iránytű 2019</a:t>
            </a:r>
            <a:endParaRPr lang="hu-HU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E94536-1E84-49A1-9217-56A93BFFE360}"/>
              </a:ext>
            </a:extLst>
          </p:cNvPr>
          <p:cNvSpPr txBox="1"/>
          <p:nvPr/>
        </p:nvSpPr>
        <p:spPr>
          <a:xfrm>
            <a:off x="738150" y="1736184"/>
            <a:ext cx="7855344" cy="359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Január 01-én, </a:t>
            </a:r>
            <a:r>
              <a:rPr lang="hu-HU" sz="2400" b="1" dirty="0" smtClean="0">
                <a:solidFill>
                  <a:prstClr val="black"/>
                </a:solidFill>
              </a:rPr>
              <a:t>00.00-óra 1 másodperckor </a:t>
            </a:r>
            <a:r>
              <a:rPr lang="hu-HU" sz="2400" dirty="0" smtClean="0">
                <a:solidFill>
                  <a:prstClr val="black"/>
                </a:solidFill>
              </a:rPr>
              <a:t>ismert az előző év teljes anyaga</a:t>
            </a:r>
            <a:endParaRPr lang="hu-HU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Február közepén-végén </a:t>
            </a:r>
            <a:r>
              <a:rPr lang="hu-HU" sz="2400" b="1" dirty="0" smtClean="0">
                <a:solidFill>
                  <a:prstClr val="black"/>
                </a:solidFill>
              </a:rPr>
              <a:t>sajtótájékoztató </a:t>
            </a:r>
            <a:r>
              <a:rPr lang="hu-HU" sz="2400" dirty="0" smtClean="0">
                <a:solidFill>
                  <a:prstClr val="black"/>
                </a:solidFill>
              </a:rPr>
              <a:t>(</a:t>
            </a:r>
            <a:r>
              <a:rPr lang="hu-HU" sz="2400" dirty="0" err="1" smtClean="0">
                <a:solidFill>
                  <a:prstClr val="black"/>
                </a:solidFill>
              </a:rPr>
              <a:t>feb</a:t>
            </a:r>
            <a:r>
              <a:rPr lang="hu-HU" sz="2400" dirty="0" smtClean="0">
                <a:solidFill>
                  <a:prstClr val="black"/>
                </a:solidFill>
              </a:rPr>
              <a:t>. </a:t>
            </a:r>
            <a:r>
              <a:rPr lang="hu-HU" sz="2400" dirty="0">
                <a:solidFill>
                  <a:prstClr val="black"/>
                </a:solidFill>
              </a:rPr>
              <a:t>28. Hotel New York </a:t>
            </a:r>
            <a:r>
              <a:rPr lang="hu-HU" sz="2400" dirty="0" smtClean="0">
                <a:solidFill>
                  <a:prstClr val="black"/>
                </a:solidFill>
              </a:rPr>
              <a:t>Palace), nyomtatott anyag, ingyenesen letölthető</a:t>
            </a:r>
            <a:endParaRPr lang="hu-HU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A statisztika kifejezetten </a:t>
            </a:r>
            <a:r>
              <a:rPr lang="hu-HU" sz="2400" b="1" dirty="0" err="1" smtClean="0">
                <a:solidFill>
                  <a:prstClr val="black"/>
                </a:solidFill>
              </a:rPr>
              <a:t>értékelői</a:t>
            </a:r>
            <a:r>
              <a:rPr lang="hu-HU" sz="2400" b="1" dirty="0" smtClean="0">
                <a:solidFill>
                  <a:prstClr val="black"/>
                </a:solidFill>
              </a:rPr>
              <a:t> felfogást tükröz </a:t>
            </a:r>
            <a:r>
              <a:rPr lang="hu-HU" sz="2400" dirty="0" smtClean="0">
                <a:solidFill>
                  <a:prstClr val="black"/>
                </a:solidFill>
              </a:rPr>
              <a:t>(speciális tisztítások)</a:t>
            </a:r>
            <a:endParaRPr lang="hu-HU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2019 okszerű </a:t>
            </a:r>
            <a:r>
              <a:rPr lang="hu-HU" sz="2400" b="1" dirty="0" smtClean="0">
                <a:solidFill>
                  <a:prstClr val="black"/>
                </a:solidFill>
              </a:rPr>
              <a:t>módszertani változtatások </a:t>
            </a:r>
            <a:r>
              <a:rPr lang="hu-HU" sz="2400" dirty="0" smtClean="0">
                <a:solidFill>
                  <a:prstClr val="black"/>
                </a:solidFill>
              </a:rPr>
              <a:t>(országos és területi átlagok művelési áganként)</a:t>
            </a:r>
            <a:endParaRPr lang="hu-HU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prstClr val="black"/>
                </a:solidFill>
              </a:rPr>
              <a:t>Torzító hatások kiszűrése </a:t>
            </a:r>
            <a:r>
              <a:rPr lang="hu-HU" sz="2400" dirty="0" smtClean="0">
                <a:solidFill>
                  <a:prstClr val="black"/>
                </a:solidFill>
              </a:rPr>
              <a:t>(esetenként 0,5ha alatti területek)</a:t>
            </a:r>
            <a:endParaRPr lang="hu-HU" sz="2400" dirty="0">
              <a:solidFill>
                <a:prstClr val="black"/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195" y="2628415"/>
            <a:ext cx="3431047" cy="20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2432" y="751366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Sáhó Ákos ügyvezető </a:t>
            </a:r>
            <a:r>
              <a:rPr lang="hu-HU" sz="2800" b="1" dirty="0" err="1" smtClean="0">
                <a:solidFill>
                  <a:prstClr val="black"/>
                </a:solidFill>
                <a:latin typeface="+mj-lt"/>
              </a:rPr>
              <a:t>Agrotax</a:t>
            </a:r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 Kft.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E94536-1E84-49A1-9217-56A93BFFE360}"/>
              </a:ext>
            </a:extLst>
          </p:cNvPr>
          <p:cNvSpPr txBox="1"/>
          <p:nvPr/>
        </p:nvSpPr>
        <p:spPr>
          <a:xfrm>
            <a:off x="1410929" y="1525910"/>
            <a:ext cx="9030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SZE Műszaki </a:t>
            </a:r>
            <a:r>
              <a:rPr lang="hu-HU" sz="2400" dirty="0"/>
              <a:t>Tudományi </a:t>
            </a:r>
            <a:r>
              <a:rPr lang="hu-HU" sz="2400" dirty="0" smtClean="0"/>
              <a:t>Kar – </a:t>
            </a:r>
            <a:r>
              <a:rPr lang="hu-HU" sz="2400" b="1" dirty="0" smtClean="0"/>
              <a:t>Közlekedésmérnök</a:t>
            </a:r>
            <a:r>
              <a:rPr lang="hu-HU" sz="2400" dirty="0" smtClean="0"/>
              <a:t> (2002)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NYME Közgazdaságtudományi Kar – </a:t>
            </a:r>
            <a:r>
              <a:rPr lang="hu-HU" sz="2400" b="1" dirty="0" smtClean="0"/>
              <a:t>MBA</a:t>
            </a:r>
            <a:r>
              <a:rPr lang="hu-HU" sz="2400" dirty="0" smtClean="0"/>
              <a:t> (2008)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Nemzetközi Bankárképző Központ, </a:t>
            </a:r>
            <a:r>
              <a:rPr lang="hu-HU" sz="2400" dirty="0" err="1" smtClean="0"/>
              <a:t>Corvinus</a:t>
            </a:r>
            <a:r>
              <a:rPr lang="hu-HU" sz="2400" dirty="0" smtClean="0"/>
              <a:t> Egyetem – </a:t>
            </a:r>
            <a:r>
              <a:rPr lang="hu-HU" sz="2400" b="1" dirty="0" smtClean="0"/>
              <a:t>Bankmenedzsment</a:t>
            </a:r>
            <a:r>
              <a:rPr lang="hu-HU" sz="2400" dirty="0" smtClean="0"/>
              <a:t> (2011)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SZE Mezőgazdaság- és Élelmiszertudományi Kar - </a:t>
            </a:r>
            <a:r>
              <a:rPr lang="hu-HU" sz="2400" b="1" dirty="0"/>
              <a:t>Precíziós mezőgazdasági </a:t>
            </a:r>
            <a:r>
              <a:rPr lang="hu-HU" sz="2400" b="1" dirty="0" smtClean="0"/>
              <a:t>szakmérnök</a:t>
            </a:r>
            <a:r>
              <a:rPr lang="hu-HU" sz="2400" dirty="0" smtClean="0"/>
              <a:t> (folyamatban)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Ingatlanvagyon-értékelő és –közvetítő </a:t>
            </a:r>
            <a:r>
              <a:rPr lang="hu-HU" sz="2400" dirty="0" smtClean="0"/>
              <a:t>(2009)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3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49561793"/>
              </p:ext>
            </p:extLst>
          </p:nvPr>
        </p:nvGraphicFramePr>
        <p:xfrm>
          <a:off x="983030" y="1180500"/>
          <a:ext cx="10225941" cy="442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05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D5963B2-4452-4685-A880-41E75DD3D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E9614FE-BB63-475B-9959-45A914159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CA224B7-BBF5-4647-A990-159BE34D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1E0D00-90DB-4A3A-A483-433F1CB0A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4D5F2-AF80-4B56-8607-0CBC481F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3ECD70-6173-466B-8A41-6DDA94C71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36B1EEF-4B13-4A53-B58A-7ED0FA786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95274" y="2428868"/>
            <a:ext cx="7500990" cy="135732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hu-HU" sz="4400" dirty="0">
                <a:solidFill>
                  <a:prstClr val="white"/>
                </a:solidFill>
                <a:latin typeface="Gotham Bold" pitchFamily="50" charset="0"/>
              </a:rPr>
              <a:t>Köszönöm a figyelmet!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881950" y="2357430"/>
            <a:ext cx="3643338" cy="1428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hu-HU" sz="1400" dirty="0" err="1">
                <a:solidFill>
                  <a:prstClr val="white"/>
                </a:solidFill>
                <a:latin typeface="Gotham Book" pitchFamily="50" charset="0"/>
              </a:rPr>
              <a:t>Agrotax</a:t>
            </a:r>
            <a:r>
              <a:rPr lang="hu-HU" sz="1400" dirty="0">
                <a:solidFill>
                  <a:prstClr val="white"/>
                </a:solidFill>
                <a:latin typeface="Gotham Book" pitchFamily="50" charset="0"/>
              </a:rPr>
              <a:t> Kft.</a:t>
            </a:r>
          </a:p>
          <a:p>
            <a:pPr algn="r"/>
            <a:r>
              <a:rPr lang="hu-HU" sz="1400" dirty="0">
                <a:solidFill>
                  <a:prstClr val="white"/>
                </a:solidFill>
                <a:latin typeface="Gotham Book" pitchFamily="50" charset="0"/>
              </a:rPr>
              <a:t>9026 Győr, Víztükör u. 4. A.</a:t>
            </a:r>
          </a:p>
          <a:p>
            <a:pPr algn="r"/>
            <a:r>
              <a:rPr lang="hu-HU" sz="1400" dirty="0">
                <a:solidFill>
                  <a:prstClr val="white"/>
                </a:solidFill>
                <a:latin typeface="Gotham Book" pitchFamily="50" charset="0"/>
              </a:rPr>
              <a:t>Tel.: +36 30 318 0095</a:t>
            </a:r>
          </a:p>
          <a:p>
            <a:pPr algn="r"/>
            <a:r>
              <a:rPr lang="hu-HU" sz="1400" dirty="0">
                <a:solidFill>
                  <a:prstClr val="white"/>
                </a:solidFill>
                <a:latin typeface="Gotham Book" pitchFamily="50" charset="0"/>
              </a:rPr>
              <a:t>E-mail: kapcsolat@</a:t>
            </a:r>
            <a:r>
              <a:rPr lang="hu-HU" sz="1400" dirty="0" err="1">
                <a:solidFill>
                  <a:prstClr val="white"/>
                </a:solidFill>
                <a:latin typeface="Gotham Book" pitchFamily="50" charset="0"/>
              </a:rPr>
              <a:t>agrotax.hu</a:t>
            </a:r>
            <a:endParaRPr lang="hu-HU" sz="1400" dirty="0">
              <a:solidFill>
                <a:prstClr val="white"/>
              </a:solidFill>
              <a:latin typeface="Gotham Book" pitchFamily="50" charset="0"/>
            </a:endParaRPr>
          </a:p>
          <a:p>
            <a:pPr algn="r"/>
            <a:r>
              <a:rPr lang="hu-HU" sz="1400" dirty="0" err="1">
                <a:solidFill>
                  <a:prstClr val="white"/>
                </a:solidFill>
                <a:latin typeface="Gotham Book" pitchFamily="50" charset="0"/>
              </a:rPr>
              <a:t>www.agrotax.hu</a:t>
            </a:r>
            <a:endParaRPr lang="hu-HU" sz="1400" dirty="0">
              <a:solidFill>
                <a:prstClr val="white"/>
              </a:solidFill>
              <a:latin typeface="Gotham Book" pitchFamily="50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B8BFAE4-45B2-490D-A62A-5B28F491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7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71415" y="702412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  <a:latin typeface="+mj-lt"/>
              </a:rPr>
              <a:t>Az </a:t>
            </a:r>
            <a:r>
              <a:rPr lang="hu-HU" sz="2800" b="1" dirty="0" err="1">
                <a:solidFill>
                  <a:prstClr val="black"/>
                </a:solidFill>
                <a:latin typeface="+mj-lt"/>
              </a:rPr>
              <a:t>Agrotax</a:t>
            </a:r>
            <a:r>
              <a:rPr lang="hu-HU" sz="2800" b="1" dirty="0">
                <a:solidFill>
                  <a:prstClr val="black"/>
                </a:solidFill>
                <a:latin typeface="+mj-lt"/>
              </a:rPr>
              <a:t>® együttműködő partnerei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73106" y="1451890"/>
            <a:ext cx="9983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Prof. Dr. Tóth Gergely</a:t>
            </a:r>
            <a:br>
              <a:rPr lang="hu-HU" sz="2400" b="1" dirty="0"/>
            </a:br>
            <a:r>
              <a:rPr lang="hu-HU" sz="2400" b="1" dirty="0"/>
              <a:t>Egyetemi tanár, tanszékvezető Pannon Egyetem Georgikon Kar</a:t>
            </a:r>
            <a:br>
              <a:rPr lang="hu-HU" sz="2400" b="1" dirty="0"/>
            </a:br>
            <a:r>
              <a:rPr lang="hu-HU" sz="2000" dirty="0"/>
              <a:t>Talajtani és Környezetinformatikai </a:t>
            </a:r>
            <a:r>
              <a:rPr lang="hu-HU" sz="2000" dirty="0" smtClean="0"/>
              <a:t>Tanszék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Magyar Tudományos Akadémia </a:t>
            </a:r>
            <a:r>
              <a:rPr lang="hu-HU" sz="2400" dirty="0"/>
              <a:t>Agrártudományi Kutatóközpont Talajtani és Agrokémiai Intézet (MTA-ATK-TAKI</a:t>
            </a:r>
            <a:r>
              <a:rPr lang="hu-HU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Dr. </a:t>
            </a:r>
            <a:r>
              <a:rPr lang="hu-HU" sz="2400" b="1" dirty="0" err="1"/>
              <a:t>habil</a:t>
            </a:r>
            <a:r>
              <a:rPr lang="hu-HU" sz="2400" b="1" dirty="0"/>
              <a:t> Milics Gábor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b="1" dirty="0" smtClean="0"/>
              <a:t>Egyetemi </a:t>
            </a:r>
            <a:r>
              <a:rPr lang="hu-HU" sz="2400" b="1" dirty="0"/>
              <a:t>docens Széchenyi István Egyetem</a:t>
            </a:r>
            <a:br>
              <a:rPr lang="hu-HU" sz="2400" b="1" dirty="0"/>
            </a:br>
            <a:r>
              <a:rPr lang="hu-HU" sz="2000" dirty="0"/>
              <a:t>Biológiai Rendszerek és Élelmiszeripari Műszaki </a:t>
            </a:r>
            <a:r>
              <a:rPr lang="hu-HU" sz="2000" dirty="0" smtClean="0"/>
              <a:t>Tanszék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Magyarországi Precíziós Gazdálkodási Egyesület alapító </a:t>
            </a:r>
            <a:r>
              <a:rPr lang="hu-HU" sz="2000" dirty="0" smtClean="0"/>
              <a:t>elnöke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Budapest Főváros Kormányhivatala </a:t>
            </a:r>
            <a:r>
              <a:rPr lang="hu-HU" sz="2400" dirty="0"/>
              <a:t>Földmérési Távérzékelési és Földhivatali </a:t>
            </a:r>
            <a:r>
              <a:rPr lang="hu-HU" sz="2400" dirty="0" smtClean="0"/>
              <a:t>Főosztály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2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71415" y="702412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  <a:latin typeface="+mj-lt"/>
              </a:rPr>
              <a:t>Az </a:t>
            </a:r>
            <a:r>
              <a:rPr lang="hu-HU" sz="2800" b="1" dirty="0" err="1">
                <a:solidFill>
                  <a:prstClr val="black"/>
                </a:solidFill>
                <a:latin typeface="+mj-lt"/>
              </a:rPr>
              <a:t>Agrotax</a:t>
            </a:r>
            <a:r>
              <a:rPr lang="hu-HU" sz="2800" b="1" dirty="0">
                <a:solidFill>
                  <a:prstClr val="black"/>
                </a:solidFill>
                <a:latin typeface="+mj-lt"/>
              </a:rPr>
              <a:t>® együttműködő partnerei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73106" y="1451890"/>
            <a:ext cx="99837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Dr. Kovács Norbert</a:t>
            </a:r>
            <a:br>
              <a:rPr lang="hu-HU" sz="2400" b="1" dirty="0"/>
            </a:br>
            <a:r>
              <a:rPr lang="hu-HU" sz="2400" b="1" dirty="0"/>
              <a:t>Egyetemi docens Széchenyi István </a:t>
            </a:r>
            <a:r>
              <a:rPr lang="hu-HU" sz="2400" b="1" dirty="0" smtClean="0"/>
              <a:t>Egyetem</a:t>
            </a: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dirty="0"/>
              <a:t>Közgazdász, gazdálkodás- és szervezéstudományokból doktorált. Kutatási és érdeklődési területei a </a:t>
            </a:r>
            <a:r>
              <a:rPr lang="hu-HU" sz="2400" dirty="0" err="1"/>
              <a:t>mikroökonómiához</a:t>
            </a:r>
            <a:r>
              <a:rPr lang="hu-HU" sz="2400" dirty="0"/>
              <a:t> és az ágazati gazdaságtanhoz kapcsolódnak</a:t>
            </a:r>
            <a:r>
              <a:rPr lang="hu-HU" sz="2400" dirty="0" smtClean="0"/>
              <a:t>.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Dr. Szabó Dániel Róbert</a:t>
            </a:r>
            <a:br>
              <a:rPr lang="hu-HU" sz="2400" b="1" dirty="0"/>
            </a:br>
            <a:r>
              <a:rPr lang="hu-HU" sz="2400" b="1" dirty="0"/>
              <a:t>Egyetemi adjunktus Széchenyi István Egyetem</a:t>
            </a:r>
            <a:br>
              <a:rPr lang="hu-HU" sz="2400" b="1" dirty="0"/>
            </a:br>
            <a:r>
              <a:rPr lang="hu-HU" sz="2400" dirty="0" smtClean="0"/>
              <a:t>Közgazdász</a:t>
            </a:r>
            <a:r>
              <a:rPr lang="hu-HU" sz="2400" dirty="0"/>
              <a:t>, gazdálkodás- és szervezéstudományokból doktorált. Elemző, tudományos érdeklődési területei a marketingkommunikáció, kockázatmenedzsment és térgazdasági vizsgálatokra irányulnak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739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38150" y="744004"/>
            <a:ext cx="10787138" cy="8925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Termőföld értékelések</a:t>
            </a:r>
          </a:p>
          <a:p>
            <a:pPr algn="ctr"/>
            <a:r>
              <a:rPr lang="hu-HU" sz="2400" dirty="0" smtClean="0">
                <a:solidFill>
                  <a:prstClr val="black"/>
                </a:solidFill>
                <a:latin typeface="+mj-lt"/>
              </a:rPr>
              <a:t>(értékbecslés és/vagy haszonbérleti díj meghatározás)</a:t>
            </a:r>
            <a:endParaRPr lang="hu-HU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E94536-1E84-49A1-9217-56A93BFFE360}"/>
              </a:ext>
            </a:extLst>
          </p:cNvPr>
          <p:cNvSpPr txBox="1"/>
          <p:nvPr/>
        </p:nvSpPr>
        <p:spPr>
          <a:xfrm>
            <a:off x="1395388" y="1742494"/>
            <a:ext cx="947266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Jogi- szakmai környezet: </a:t>
            </a:r>
            <a:r>
              <a:rPr lang="hu-HU" sz="2400" dirty="0" smtClean="0"/>
              <a:t>teljes szabályozatlanság, sem európai, sem magyar, sem közvetlen standardok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54/1997 (VII.1.) FM rendelet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11/2018. (II.27.) sz. MNB ajánlás</a:t>
            </a:r>
          </a:p>
          <a:p>
            <a:pPr lvl="2"/>
            <a:r>
              <a:rPr lang="hu-HU" sz="2400" dirty="0" smtClean="0"/>
              <a:t>Kifejezetten a pénzügyi szervezetek számára készült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Hitelbiztosítéki érték meghatározása céljából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ingatlanokkal összefüggő kockázatok kezeléséről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Ezt tartja a szakma iránymutatónak – jobb híján – így mi is</a:t>
            </a:r>
          </a:p>
          <a:p>
            <a:endParaRPr lang="hu-HU" sz="2400" dirty="0" smtClean="0"/>
          </a:p>
          <a:p>
            <a:pPr algn="ctr"/>
            <a:r>
              <a:rPr lang="hu-HU" sz="2800" b="1" dirty="0" smtClean="0"/>
              <a:t>Találunk-e új eszközöket az értékelések támogatására?</a:t>
            </a:r>
            <a:endParaRPr lang="hu-HU" sz="2800" b="1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47" y="2220686"/>
            <a:ext cx="2572379" cy="19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38150" y="676937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I. Statisztikai eszközök (SZE Győr)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E94536-1E84-49A1-9217-56A93BFFE360}"/>
              </a:ext>
            </a:extLst>
          </p:cNvPr>
          <p:cNvSpPr txBox="1"/>
          <p:nvPr/>
        </p:nvSpPr>
        <p:spPr>
          <a:xfrm>
            <a:off x="738149" y="1448490"/>
            <a:ext cx="762207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3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Online lehetőség </a:t>
            </a:r>
            <a:r>
              <a:rPr lang="hu-HU" sz="2300" dirty="0" smtClean="0">
                <a:solidFill>
                  <a:prstClr val="black"/>
                </a:solidFill>
                <a:cs typeface="Calibri" panose="020F0502020204030204" pitchFamily="34" charset="0"/>
              </a:rPr>
              <a:t>15, illetve 60 napra visszamenőleg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3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Archiválási kényszer</a:t>
            </a:r>
            <a:r>
              <a:rPr lang="hu-HU" sz="23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hu-HU" sz="2300" dirty="0" smtClean="0">
                <a:solidFill>
                  <a:prstClr val="black"/>
                </a:solidFill>
                <a:cs typeface="Calibri" panose="020F0502020204030204" pitchFamily="34" charset="0"/>
              </a:rPr>
              <a:t>(1,5 év gördülő, kb. 200.000 szerződés)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3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Adattisztítási algoritmusok </a:t>
            </a:r>
            <a:r>
              <a:rPr lang="hu-HU" sz="2300" dirty="0" smtClean="0">
                <a:solidFill>
                  <a:prstClr val="black"/>
                </a:solidFill>
                <a:cs typeface="Calibri" panose="020F0502020204030204" pitchFamily="34" charset="0"/>
              </a:rPr>
              <a:t>(szimmetrikus, aszimmetrikus)</a:t>
            </a:r>
            <a:endParaRPr lang="hu-HU" sz="23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3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Településenként további tisztítás</a:t>
            </a:r>
            <a:r>
              <a:rPr lang="hu-HU" sz="2300" dirty="0" smtClean="0">
                <a:solidFill>
                  <a:prstClr val="black"/>
                </a:solidFill>
                <a:cs typeface="Calibri" panose="020F0502020204030204" pitchFamily="34" charset="0"/>
              </a:rPr>
              <a:t> (legalább 10 rekord)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3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Szomszédos települések bevonása </a:t>
            </a:r>
            <a:r>
              <a:rPr lang="hu-HU" sz="2300" dirty="0" smtClean="0">
                <a:solidFill>
                  <a:prstClr val="black"/>
                </a:solidFill>
                <a:cs typeface="Calibri" panose="020F0502020204030204" pitchFamily="34" charset="0"/>
              </a:rPr>
              <a:t>(időszak, távolság)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3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Helyben szokásos piaci ár előállítása </a:t>
            </a:r>
            <a:r>
              <a:rPr lang="hu-HU" sz="2300" dirty="0" smtClean="0">
                <a:solidFill>
                  <a:prstClr val="black"/>
                </a:solidFill>
                <a:cs typeface="Calibri" panose="020F0502020204030204" pitchFamily="34" charset="0"/>
              </a:rPr>
              <a:t>(Ft/ha, normál </a:t>
            </a:r>
            <a:r>
              <a:rPr lang="hu-HU" sz="230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ártartomány</a:t>
            </a:r>
            <a:r>
              <a:rPr lang="hu-HU" sz="2300" dirty="0" smtClean="0">
                <a:solidFill>
                  <a:prstClr val="black"/>
                </a:solidFill>
                <a:cs typeface="Calibri" panose="020F0502020204030204" pitchFamily="34" charset="0"/>
              </a:rPr>
              <a:t>, átlagos méret és AK érték)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300" dirty="0" smtClean="0">
                <a:solidFill>
                  <a:prstClr val="black"/>
                </a:solidFill>
                <a:cs typeface="Calibri" panose="020F0502020204030204" pitchFamily="34" charset="0"/>
              </a:rPr>
              <a:t>Vizsgált </a:t>
            </a:r>
            <a:r>
              <a:rPr lang="hu-HU" sz="23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földrészlet elsődleges </a:t>
            </a:r>
            <a:r>
              <a:rPr lang="hu-HU" sz="2300" dirty="0" smtClean="0">
                <a:solidFill>
                  <a:prstClr val="black"/>
                </a:solidFill>
                <a:cs typeface="Calibri" panose="020F0502020204030204" pitchFamily="34" charset="0"/>
              </a:rPr>
              <a:t>algoritmizált </a:t>
            </a:r>
            <a:r>
              <a:rPr lang="hu-HU" sz="23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korrekciója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35" y="2961857"/>
            <a:ext cx="4396422" cy="33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2431" y="678637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II. Műszaki – diagnosztikai eszközök (</a:t>
            </a:r>
            <a:r>
              <a:rPr lang="hu-HU" sz="2800" b="1" dirty="0" err="1" smtClean="0">
                <a:solidFill>
                  <a:prstClr val="black"/>
                </a:solidFill>
                <a:latin typeface="+mj-lt"/>
              </a:rPr>
              <a:t>Fömi</a:t>
            </a:r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)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97203" y="1678073"/>
            <a:ext cx="8591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Földrészlet </a:t>
            </a:r>
            <a:r>
              <a:rPr lang="hu-HU" sz="2400" b="1" dirty="0" smtClean="0"/>
              <a:t>közvetlen műszaki adatai</a:t>
            </a:r>
            <a:r>
              <a:rPr lang="hu-HU" sz="2400" dirty="0" smtClean="0"/>
              <a:t>, település átlagos AK értéke művelési áganként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Tematikus </a:t>
            </a:r>
            <a:r>
              <a:rPr lang="hu-HU" sz="2400" b="1" dirty="0" err="1" smtClean="0"/>
              <a:t>fedvények</a:t>
            </a:r>
            <a:r>
              <a:rPr lang="hu-HU" sz="2400" dirty="0" smtClean="0"/>
              <a:t>, az érintettség %-</a:t>
            </a:r>
            <a:r>
              <a:rPr lang="hu-HU" sz="2400" dirty="0" err="1" smtClean="0"/>
              <a:t>os</a:t>
            </a:r>
            <a:r>
              <a:rPr lang="hu-HU" sz="2400" dirty="0" smtClean="0"/>
              <a:t> mértéke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Származtatott adatok </a:t>
            </a:r>
            <a:r>
              <a:rPr lang="hu-HU" sz="2400" dirty="0" smtClean="0"/>
              <a:t>(pl.alaktényező) előállítása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Másodlagos algoritmizált korrekció </a:t>
            </a:r>
            <a:r>
              <a:rPr lang="hu-HU" sz="2400" dirty="0" smtClean="0"/>
              <a:t>(korrekciós mátrix – öntanuló algoritmusok)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896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2431" y="428604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  <a:latin typeface="+mj-lt"/>
              </a:rPr>
              <a:t>Távérzékeléses helyszíni szemle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Tartalom helye 5">
            <a:extLst>
              <a:ext uri="{FF2B5EF4-FFF2-40B4-BE49-F238E27FC236}">
                <a16:creationId xmlns:a16="http://schemas.microsoft.com/office/drawing/2014/main" id="{8B4BBEFF-8EFE-4170-A9D4-1CBCFDF0C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65" y="889924"/>
            <a:ext cx="9923504" cy="54664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3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16" y="285728"/>
            <a:ext cx="8200329" cy="142876"/>
          </a:xfrm>
        </p:spPr>
        <p:txBody>
          <a:bodyPr>
            <a:noAutofit/>
          </a:bodyPr>
          <a:lstStyle/>
          <a:p>
            <a:pPr algn="l"/>
            <a:r>
              <a:rPr lang="hu-HU" sz="1300" dirty="0">
                <a:latin typeface="Gotham Book" pitchFamily="50" charset="0"/>
              </a:rPr>
              <a:t>Agrotax</a:t>
            </a:r>
            <a:r>
              <a:rPr lang="hu-HU" sz="13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®</a:t>
            </a:r>
            <a:r>
              <a:rPr lang="hu-HU" sz="1300" dirty="0">
                <a:latin typeface="Gotham Book" pitchFamily="50" charset="0"/>
              </a:rPr>
              <a:t> precíziós termőföld-értékelés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2431" y="678637"/>
            <a:ext cx="1078713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III. Produkciós potenciál (termőképesség) eszköze (MTA-ATK-TAKI)</a:t>
            </a:r>
            <a:endParaRPr lang="hu-HU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8810645" y="214290"/>
            <a:ext cx="2771041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1300" dirty="0" err="1">
                <a:solidFill>
                  <a:prstClr val="black"/>
                </a:solidFill>
                <a:latin typeface="Gotham Book" pitchFamily="50" charset="0"/>
              </a:rPr>
              <a:t>www.agrotax.hu</a:t>
            </a:r>
            <a:endParaRPr lang="hu-HU" sz="1300" dirty="0">
              <a:solidFill>
                <a:prstClr val="black"/>
              </a:solidFill>
              <a:latin typeface="Gotham Book" pitchFamily="50" charset="0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DC4059-9651-4C6A-9C41-7E9C2273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MAISZ 2019.02.11.</a:t>
            </a: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97203" y="1678073"/>
            <a:ext cx="9274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D-e-</a:t>
            </a:r>
            <a:r>
              <a:rPr lang="hu-HU" sz="2400" b="1" dirty="0" err="1" smtClean="0"/>
              <a:t>Meter</a:t>
            </a:r>
            <a:r>
              <a:rPr lang="hu-HU" sz="2400" b="1" dirty="0" smtClean="0"/>
              <a:t> szám </a:t>
            </a:r>
            <a:r>
              <a:rPr lang="hu-HU" sz="2400" dirty="0" smtClean="0"/>
              <a:t>100×100-as felbontás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Földrészletre, és a település egészére </a:t>
            </a:r>
            <a:r>
              <a:rPr lang="hu-HU" sz="2400" dirty="0" smtClean="0"/>
              <a:t>művelési áganként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Korrelációs mátrix </a:t>
            </a:r>
            <a:r>
              <a:rPr lang="hu-HU" sz="2400" dirty="0" smtClean="0"/>
              <a:t>(AK, ár, méret, stb.)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Rendszer fejlesztés </a:t>
            </a:r>
            <a:r>
              <a:rPr lang="hu-HU" sz="2400" dirty="0" smtClean="0"/>
              <a:t>- adatcsere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7207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1153</Words>
  <Application>Microsoft Office PowerPoint</Application>
  <PresentationFormat>Szélesvásznú</PresentationFormat>
  <Paragraphs>210</Paragraphs>
  <Slides>21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Gotham Bold</vt:lpstr>
      <vt:lpstr>Gotham Book</vt:lpstr>
      <vt:lpstr>Open Sans</vt:lpstr>
      <vt:lpstr>1_Office-téma</vt:lpstr>
      <vt:lpstr>2_Office-téma</vt:lpstr>
      <vt:lpstr>AGROTAX®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PowerPoint-bemutató</vt:lpstr>
      <vt:lpstr>Agrotax ® precíziós termőföld-értékelés</vt:lpstr>
      <vt:lpstr>Agrotax ® precíziós termőföld-értékelés</vt:lpstr>
      <vt:lpstr>PowerPoint-bemutató</vt:lpstr>
      <vt:lpstr>Agrotax 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Agrotax ® precíziós termőföld-értékelés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</dc:title>
  <dc:creator>Ákos Sáhó</dc:creator>
  <cp:lastModifiedBy>Ákos Sáhó</cp:lastModifiedBy>
  <cp:revision>85</cp:revision>
  <dcterms:created xsi:type="dcterms:W3CDTF">2018-11-19T13:23:58Z</dcterms:created>
  <dcterms:modified xsi:type="dcterms:W3CDTF">2019-02-12T13:09:40Z</dcterms:modified>
</cp:coreProperties>
</file>